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60" r:id="rId5"/>
    <p:sldId id="271" r:id="rId6"/>
    <p:sldId id="276" r:id="rId7"/>
    <p:sldId id="290" r:id="rId8"/>
    <p:sldId id="291" r:id="rId9"/>
    <p:sldId id="292" r:id="rId10"/>
    <p:sldId id="293" r:id="rId11"/>
    <p:sldId id="294" r:id="rId12"/>
    <p:sldId id="273" r:id="rId13"/>
    <p:sldId id="274" r:id="rId14"/>
    <p:sldId id="277" r:id="rId15"/>
    <p:sldId id="279" r:id="rId16"/>
    <p:sldId id="280" r:id="rId17"/>
    <p:sldId id="281" r:id="rId18"/>
    <p:sldId id="282" r:id="rId19"/>
    <p:sldId id="283" r:id="rId20"/>
    <p:sldId id="28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2" autoAdjust="0"/>
    <p:restoredTop sz="87283" autoAdjust="0"/>
  </p:normalViewPr>
  <p:slideViewPr>
    <p:cSldViewPr showGuides="1">
      <p:cViewPr varScale="1">
        <p:scale>
          <a:sx n="41" d="100"/>
          <a:sy n="41" d="100"/>
        </p:scale>
        <p:origin x="-1099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7ED17-9576-4C16-A361-8CD9D13D485C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852EF-1C03-4EB1-8B3F-D0C5D227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2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“Soil Community Associate</a:t>
            </a:r>
            <a:r>
              <a:rPr lang="en-US" baseline="0" dirty="0" smtClean="0"/>
              <a:t>d with Plant 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852EF-1C03-4EB1-8B3F-D0C5D227DD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0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“To</a:t>
            </a:r>
            <a:r>
              <a:rPr lang="en-US" baseline="0" dirty="0" smtClean="0"/>
              <a:t> visualize this we might use the following graph …”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852EF-1C03-4EB1-8B3F-D0C5D227DD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8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“To</a:t>
            </a:r>
            <a:r>
              <a:rPr lang="en-US" baseline="0" dirty="0" smtClean="0"/>
              <a:t> start off we will look at interactions with a single plant and soil community”</a:t>
            </a:r>
          </a:p>
          <a:p>
            <a:r>
              <a:rPr lang="en-US" baseline="0" dirty="0" smtClean="0"/>
              <a:t>“Mutualism = </a:t>
            </a:r>
            <a:r>
              <a:rPr lang="en-US" baseline="0" dirty="0" err="1" smtClean="0"/>
              <a:t>Mycorrhizal</a:t>
            </a:r>
            <a:r>
              <a:rPr lang="en-US" baseline="0" dirty="0" smtClean="0"/>
              <a:t> fungi”</a:t>
            </a:r>
          </a:p>
          <a:p>
            <a:r>
              <a:rPr lang="en-US" baseline="0" dirty="0" smtClean="0"/>
              <a:t>“Antagonism = Pathogens (Wheat Rust)”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852EF-1C03-4EB1-8B3F-D0C5D227DD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“ So how would we measure this “</a:t>
            </a:r>
          </a:p>
          <a:p>
            <a:pPr marL="0" indent="0">
              <a:buFontTx/>
              <a:buNone/>
            </a:pPr>
            <a:r>
              <a:rPr lang="en-US" dirty="0" smtClean="0"/>
              <a:t>“ If we removal Fungi …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852EF-1C03-4EB1-8B3F-D0C5D227DD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luck-</a:t>
            </a:r>
            <a:r>
              <a:rPr lang="en-US" baseline="0" dirty="0" smtClean="0"/>
              <a:t> someone has gone out and done just that! 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running since 2007 to test for effects of natural enemies on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789BB-7386-724E-A6EC-F060AAADF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0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r>
              <a:rPr lang="en-US" baseline="0" dirty="0" smtClean="0"/>
              <a:t> plot has </a:t>
            </a:r>
            <a:r>
              <a:rPr lang="en-US" baseline="0" smtClean="0"/>
              <a:t>deer fence;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789BB-7386-724E-A6EC-F060AAADF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0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 there are species level</a:t>
            </a:r>
            <a:r>
              <a:rPr lang="en-US" baseline="0" dirty="0" smtClean="0"/>
              <a:t> differences which may be worth exploring in detail in follow up work..</a:t>
            </a:r>
            <a:endParaRPr lang="en-US" dirty="0" smtClean="0"/>
          </a:p>
          <a:p>
            <a:r>
              <a:rPr lang="en-US" dirty="0" err="1" smtClean="0"/>
              <a:t>Panicum</a:t>
            </a:r>
            <a:r>
              <a:rPr lang="en-US" dirty="0" smtClean="0"/>
              <a:t> </a:t>
            </a:r>
            <a:r>
              <a:rPr lang="en-US" dirty="0" err="1" smtClean="0"/>
              <a:t>virgatum</a:t>
            </a:r>
            <a:r>
              <a:rPr lang="en-US" dirty="0" smtClean="0"/>
              <a:t> is a </a:t>
            </a:r>
            <a:r>
              <a:rPr lang="en-US" dirty="0" err="1" smtClean="0"/>
              <a:t>switchgrass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789BB-7386-724E-A6EC-F060AAADF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Asctu</a:t>
            </a:r>
            <a:r>
              <a:rPr lang="en-US" baseline="0" dirty="0" smtClean="0"/>
              <a:t> has only 2 replicates.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789BB-7386-724E-A6EC-F060AAADF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0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789BB-7386-724E-A6EC-F060AAADFA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“ some species do seem</a:t>
            </a:r>
            <a:r>
              <a:rPr lang="en-US" baseline="0" dirty="0" smtClean="0"/>
              <a:t> to have an Antagonistic or Mutualistic relationship with their soil Fungi ”</a:t>
            </a:r>
          </a:p>
          <a:p>
            <a:pPr marL="0" indent="0">
              <a:buFontTx/>
              <a:buNone/>
            </a:pPr>
            <a:r>
              <a:rPr lang="en-US" dirty="0" smtClean="0"/>
              <a:t>“ But what</a:t>
            </a:r>
            <a:r>
              <a:rPr lang="en-US" baseline="0" dirty="0" smtClean="0"/>
              <a:t> happens when we are considering a community of plants AND their respective soil microbial communities? “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852EF-1C03-4EB1-8B3F-D0C5D227DD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0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1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4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2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7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78A00-4A18-4354-B27F-8B008210600E}" type="datetimeFigureOut">
              <a:rPr lang="en-US" smtClean="0"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8F804-9319-4219-9BD4-98BAD4B8B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057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 is Fungus Among Us: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Soil Communities and Plants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410200"/>
            <a:ext cx="8534400" cy="1371600"/>
          </a:xfrm>
        </p:spPr>
        <p:txBody>
          <a:bodyPr/>
          <a:lstStyle/>
          <a:p>
            <a:r>
              <a:rPr lang="en-US" dirty="0" err="1" smtClean="0"/>
              <a:t>Siddharth</a:t>
            </a:r>
            <a:r>
              <a:rPr lang="en-US" dirty="0" smtClean="0"/>
              <a:t> </a:t>
            </a:r>
            <a:r>
              <a:rPr lang="en-US" dirty="0" err="1" smtClean="0"/>
              <a:t>Iyengar</a:t>
            </a:r>
            <a:r>
              <a:rPr lang="en-US" dirty="0" smtClean="0"/>
              <a:t>, </a:t>
            </a:r>
            <a:r>
              <a:rPr lang="en-US" dirty="0" err="1" smtClean="0"/>
              <a:t>Mayank</a:t>
            </a:r>
            <a:r>
              <a:rPr lang="en-US" dirty="0" smtClean="0"/>
              <a:t> </a:t>
            </a:r>
            <a:r>
              <a:rPr lang="en-US" dirty="0" err="1" smtClean="0"/>
              <a:t>Kohli</a:t>
            </a:r>
            <a:r>
              <a:rPr lang="en-US" dirty="0" smtClean="0"/>
              <a:t>, and S.G. </a:t>
            </a:r>
            <a:r>
              <a:rPr lang="en-US" dirty="0" err="1" smtClean="0"/>
              <a:t>Winikoff</a:t>
            </a:r>
            <a:endParaRPr lang="en-US" dirty="0" smtClean="0"/>
          </a:p>
          <a:p>
            <a:r>
              <a:rPr lang="en-US" dirty="0" smtClean="0"/>
              <a:t>December 3,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731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Aboveground biomass:</a:t>
            </a:r>
            <a:br>
              <a:rPr lang="en-US" sz="3200" dirty="0" smtClean="0"/>
            </a:br>
            <a:r>
              <a:rPr lang="en-US" sz="3200" dirty="0" smtClean="0"/>
              <a:t>No overall or consistent effect</a:t>
            </a:r>
            <a:endParaRPr lang="en-US" sz="3200" dirty="0"/>
          </a:p>
        </p:txBody>
      </p:sp>
      <p:pic>
        <p:nvPicPr>
          <p:cNvPr id="3" name="Picture 2" descr="AboveLR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7" y="1447801"/>
            <a:ext cx="8378403" cy="4759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736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80102" y="3364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8686800" y="2438400"/>
            <a:ext cx="228600" cy="838200"/>
          </a:xfrm>
          <a:prstGeom prst="upArrow">
            <a:avLst/>
          </a:prstGeom>
          <a:solidFill>
            <a:srgbClr val="3366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686800" y="3291368"/>
            <a:ext cx="228600" cy="8382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641246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spatial replicates. 6 temporal replicates for most species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1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73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Root biomass: </a:t>
            </a:r>
            <a:br>
              <a:rPr lang="en-US" sz="3600" dirty="0" smtClean="0"/>
            </a:br>
            <a:r>
              <a:rPr lang="en-US" sz="3600" dirty="0" smtClean="0"/>
              <a:t>No overall or consistent effect</a:t>
            </a:r>
            <a:endParaRPr lang="en-US" sz="3600" dirty="0"/>
          </a:p>
        </p:txBody>
      </p:sp>
      <p:pic>
        <p:nvPicPr>
          <p:cNvPr id="5" name="Picture 4" descr="BelowLR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610600" cy="432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1668" y="396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11132" y="4114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8686800" y="2408864"/>
            <a:ext cx="228600" cy="838200"/>
          </a:xfrm>
          <a:prstGeom prst="upArrow">
            <a:avLst/>
          </a:prstGeom>
          <a:solidFill>
            <a:srgbClr val="3366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8686800" y="3261832"/>
            <a:ext cx="228600" cy="8382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23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724400" y="1447800"/>
            <a:ext cx="3822476" cy="3053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" y="1447800"/>
            <a:ext cx="3822476" cy="3053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Theoretical Framework: Multi-Species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41837"/>
            <a:ext cx="8229600" cy="2163763"/>
          </a:xfrm>
        </p:spPr>
        <p:txBody>
          <a:bodyPr>
            <a:normAutofit fontScale="85000" lnSpcReduction="20000"/>
          </a:bodyPr>
          <a:lstStyle/>
          <a:p>
            <a:r>
              <a:rPr lang="en-US" sz="2900" b="1" dirty="0" smtClean="0"/>
              <a:t>Mutualism:</a:t>
            </a:r>
            <a:r>
              <a:rPr lang="en-US" sz="2900" dirty="0" smtClean="0"/>
              <a:t> dominant soil community promotes ‘parental’ plant species dominance </a:t>
            </a:r>
          </a:p>
          <a:p>
            <a:r>
              <a:rPr lang="en-US" sz="2900" b="1" dirty="0" smtClean="0"/>
              <a:t>Antagonism:</a:t>
            </a:r>
            <a:r>
              <a:rPr lang="en-US" sz="2900" dirty="0" smtClean="0"/>
              <a:t> maintains species diversity. Dominant soil community hinders ‘parental’ plant species. </a:t>
            </a:r>
          </a:p>
          <a:p>
            <a:pPr marL="792163">
              <a:buFont typeface="Wingdings" panose="05000000000000000000" pitchFamily="2" charset="2"/>
              <a:buChar char="§"/>
            </a:pPr>
            <a:r>
              <a:rPr lang="en-US" sz="2700" dirty="0" smtClean="0"/>
              <a:t>New dominant plant species and soil community develop.</a:t>
            </a:r>
          </a:p>
          <a:p>
            <a:pPr marL="792163">
              <a:buFont typeface="Wingdings" panose="05000000000000000000" pitchFamily="2" charset="2"/>
              <a:buChar char="§"/>
            </a:pPr>
            <a:r>
              <a:rPr lang="en-US" sz="2700" dirty="0" smtClean="0"/>
              <a:t>Cycle continues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367007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05000"/>
            <a:ext cx="3665424" cy="259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38200" y="1447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Mutualist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76800" y="1447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Antagonist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724400" y="3203171"/>
            <a:ext cx="2057400" cy="12981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81800" y="3193929"/>
            <a:ext cx="1765076" cy="12981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83390" y="6501830"/>
            <a:ext cx="176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Bever</a:t>
            </a:r>
            <a:r>
              <a:rPr lang="en-US" dirty="0" smtClean="0"/>
              <a:t> et al. 2012</a:t>
            </a:r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60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Measuring Shifts in Species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7043"/>
            <a:ext cx="5029200" cy="2057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Mutualism drives Dominance</a:t>
            </a:r>
          </a:p>
          <a:p>
            <a:pPr marL="915988" lvl="1">
              <a:buFont typeface="Wingdings" panose="05000000000000000000" pitchFamily="2" charset="2"/>
              <a:buChar char="§"/>
            </a:pPr>
            <a:r>
              <a:rPr lang="en-US" dirty="0" smtClean="0"/>
              <a:t>M = ↑Evenness</a:t>
            </a:r>
          </a:p>
          <a:p>
            <a:r>
              <a:rPr lang="en-US" sz="2800" dirty="0" smtClean="0"/>
              <a:t>Antagonism drives Diversity</a:t>
            </a:r>
          </a:p>
          <a:p>
            <a:pPr marL="915988" lvl="1">
              <a:buFont typeface="Wingdings" panose="05000000000000000000" pitchFamily="2" charset="2"/>
              <a:buChar char="§"/>
            </a:pPr>
            <a:r>
              <a:rPr lang="en-US" dirty="0" smtClean="0"/>
              <a:t>A = ↓Evenness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42189" y="1524000"/>
            <a:ext cx="5715811" cy="2057400"/>
            <a:chOff x="1218389" y="1665157"/>
            <a:chExt cx="5715811" cy="2057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/>
                <p:cNvSpPr/>
                <p:nvPr/>
              </p:nvSpPr>
              <p:spPr>
                <a:xfrm>
                  <a:off x="4396133" y="1813092"/>
                  <a:ext cx="25380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𝐸</m:t>
                      </m:r>
                    </m:oMath>
                  </a14:m>
                  <a:r>
                    <a:rPr lang="en-US" sz="2400" dirty="0" smtClean="0"/>
                    <a:t>: </a:t>
                  </a:r>
                  <a:r>
                    <a:rPr lang="en-US" sz="2400" dirty="0" err="1" smtClean="0"/>
                    <a:t>Pielou</a:t>
                  </a:r>
                  <a:r>
                    <a:rPr lang="en-US" sz="2400" dirty="0" smtClean="0"/>
                    <a:t> Evenness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133" y="1813092"/>
                  <a:ext cx="2538067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721" t="-10526" r="-288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1218389" y="1665157"/>
              <a:ext cx="3124873" cy="2057400"/>
              <a:chOff x="1218389" y="1665157"/>
              <a:chExt cx="3124873" cy="2057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681804" y="1665157"/>
                <a:ext cx="2661458" cy="2057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1218389" y="2427157"/>
                    <a:ext cx="45801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/>
                            </a:rPr>
                            <m:t>𝐸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8389" y="2427157"/>
                    <a:ext cx="458011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2076705" y="2819400"/>
            <a:ext cx="1053977" cy="1275799"/>
            <a:chOff x="2152905" y="2960557"/>
            <a:chExt cx="1053977" cy="1275799"/>
          </a:xfrm>
        </p:grpSpPr>
        <p:sp>
          <p:nvSpPr>
            <p:cNvPr id="13" name="Rectangle 12"/>
            <p:cNvSpPr/>
            <p:nvPr/>
          </p:nvSpPr>
          <p:spPr>
            <a:xfrm>
              <a:off x="2819262" y="2960557"/>
              <a:ext cx="345671" cy="76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 rot="19500000">
              <a:off x="2152905" y="3836246"/>
              <a:ext cx="105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Control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90601" y="3200400"/>
            <a:ext cx="1427226" cy="1120921"/>
            <a:chOff x="1066801" y="3341557"/>
            <a:chExt cx="1427226" cy="1120921"/>
          </a:xfrm>
        </p:grpSpPr>
        <p:grpSp>
          <p:nvGrpSpPr>
            <p:cNvPr id="10" name="Group 9"/>
            <p:cNvGrpSpPr/>
            <p:nvPr/>
          </p:nvGrpSpPr>
          <p:grpSpPr>
            <a:xfrm>
              <a:off x="1066801" y="3341557"/>
              <a:ext cx="1427226" cy="1001843"/>
              <a:chOff x="1066801" y="3341557"/>
              <a:chExt cx="1427226" cy="1001843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57262" y="3341557"/>
                <a:ext cx="345671" cy="381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500000">
                <a:off x="1066801" y="3943290"/>
                <a:ext cx="1427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Antagonist</a:t>
                </a:r>
                <a:endParaRPr lang="en-US" sz="2000" dirty="0"/>
              </a:p>
            </p:txBody>
          </p:sp>
        </p:grpSp>
        <p:sp>
          <p:nvSpPr>
            <p:cNvPr id="36" name="Multiply 35"/>
            <p:cNvSpPr/>
            <p:nvPr/>
          </p:nvSpPr>
          <p:spPr>
            <a:xfrm rot="19500000">
              <a:off x="1553358" y="3889290"/>
              <a:ext cx="457200" cy="573188"/>
            </a:xfrm>
            <a:prstGeom prst="mathMultiply">
              <a:avLst>
                <a:gd name="adj1" fmla="val 186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25682" y="2094113"/>
            <a:ext cx="1427226" cy="2151008"/>
            <a:chOff x="2701882" y="2235270"/>
            <a:chExt cx="1427226" cy="2151008"/>
          </a:xfrm>
        </p:grpSpPr>
        <p:grpSp>
          <p:nvGrpSpPr>
            <p:cNvPr id="11" name="Group 10"/>
            <p:cNvGrpSpPr/>
            <p:nvPr/>
          </p:nvGrpSpPr>
          <p:grpSpPr>
            <a:xfrm>
              <a:off x="2701882" y="2235270"/>
              <a:ext cx="1427226" cy="2043173"/>
              <a:chOff x="2701882" y="2235270"/>
              <a:chExt cx="1427226" cy="2043173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81262" y="2235270"/>
                <a:ext cx="345671" cy="14942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9500000">
                <a:off x="2701882" y="3878333"/>
                <a:ext cx="1427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Mutualist</a:t>
                </a:r>
                <a:endParaRPr lang="en-US" sz="2000" dirty="0"/>
              </a:p>
            </p:txBody>
          </p:sp>
        </p:grpSp>
        <p:sp>
          <p:nvSpPr>
            <p:cNvPr id="37" name="Multiply 36"/>
            <p:cNvSpPr/>
            <p:nvPr/>
          </p:nvSpPr>
          <p:spPr>
            <a:xfrm rot="19500000">
              <a:off x="3171042" y="3813090"/>
              <a:ext cx="457200" cy="573188"/>
            </a:xfrm>
            <a:prstGeom prst="mathMultiply">
              <a:avLst>
                <a:gd name="adj1" fmla="val 186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&quot;No&quot; Symbol 39"/>
          <p:cNvSpPr/>
          <p:nvPr/>
        </p:nvSpPr>
        <p:spPr>
          <a:xfrm>
            <a:off x="1395368" y="5040443"/>
            <a:ext cx="433432" cy="457200"/>
          </a:xfrm>
          <a:prstGeom prst="noSmoking">
            <a:avLst>
              <a:gd name="adj" fmla="val 6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&quot;No&quot; Symbol 40"/>
          <p:cNvSpPr/>
          <p:nvPr/>
        </p:nvSpPr>
        <p:spPr>
          <a:xfrm>
            <a:off x="1371600" y="6107243"/>
            <a:ext cx="433432" cy="457200"/>
          </a:xfrm>
          <a:prstGeom prst="noSmoking">
            <a:avLst>
              <a:gd name="adj" fmla="val 6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62800" y="4293513"/>
            <a:ext cx="1709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Mutualism</a:t>
            </a:r>
            <a:endParaRPr lang="en-US" sz="2200" dirty="0"/>
          </a:p>
        </p:txBody>
      </p:sp>
      <p:sp>
        <p:nvSpPr>
          <p:cNvPr id="50" name="TextBox 49"/>
          <p:cNvSpPr txBox="1"/>
          <p:nvPr/>
        </p:nvSpPr>
        <p:spPr>
          <a:xfrm>
            <a:off x="6629400" y="5181600"/>
            <a:ext cx="1709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Antagonism</a:t>
            </a:r>
            <a:endParaRPr lang="en-US" sz="2200" dirty="0"/>
          </a:p>
        </p:txBody>
      </p:sp>
      <p:sp>
        <p:nvSpPr>
          <p:cNvPr id="51" name="Up Arrow 50"/>
          <p:cNvSpPr/>
          <p:nvPr/>
        </p:nvSpPr>
        <p:spPr>
          <a:xfrm>
            <a:off x="6934200" y="4383610"/>
            <a:ext cx="309346" cy="64559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/>
          <p:cNvSpPr/>
          <p:nvPr/>
        </p:nvSpPr>
        <p:spPr>
          <a:xfrm flipV="1">
            <a:off x="8153400" y="5029200"/>
            <a:ext cx="309346" cy="64559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4800600" y="2133600"/>
                <a:ext cx="4191000" cy="147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𝐸</m:t>
                    </m:r>
                    <m:r>
                      <a:rPr lang="en-US" sz="2600" b="0" i="1" smtClean="0">
                        <a:latin typeface="Cambria Math"/>
                      </a:rPr>
                      <m:t>= </m:t>
                    </m:r>
                    <m:box>
                      <m:box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/>
                              </a:rPr>
                              <m:t>𝐿𝑜𝑔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box>
                    <m:r>
                      <a:rPr lang="en-US" sz="26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 </a:t>
                </a:r>
              </a:p>
              <a:p>
                <a:endParaRPr lang="en-US" sz="8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 smtClean="0"/>
                  <a:t>H</a:t>
                </a:r>
                <a:r>
                  <a:rPr lang="en-US" sz="2400" dirty="0" smtClean="0"/>
                  <a:t> is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hannon’s Diversity, and </a:t>
                </a:r>
                <a:r>
                  <a:rPr lang="en-US" sz="2400" i="1" dirty="0" smtClean="0"/>
                  <a:t>s</a:t>
                </a:r>
                <a:r>
                  <a:rPr lang="en-US" sz="2400" dirty="0" smtClean="0"/>
                  <a:t> is species richness</a:t>
                </a:r>
                <a:endParaRPr lang="en-US" sz="24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33600"/>
                <a:ext cx="4191000" cy="1475853"/>
              </a:xfrm>
              <a:prstGeom prst="rect">
                <a:avLst/>
              </a:prstGeom>
              <a:blipFill rotWithShape="1">
                <a:blip r:embed="rId5"/>
                <a:stretch>
                  <a:fillRect l="-2329" r="-873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5257800" y="4191000"/>
            <a:ext cx="3412376" cy="2286000"/>
            <a:chOff x="5257800" y="4267200"/>
            <a:chExt cx="3412376" cy="2286000"/>
          </a:xfrm>
        </p:grpSpPr>
        <p:grpSp>
          <p:nvGrpSpPr>
            <p:cNvPr id="42" name="Group 41"/>
            <p:cNvGrpSpPr/>
            <p:nvPr/>
          </p:nvGrpSpPr>
          <p:grpSpPr>
            <a:xfrm>
              <a:off x="6400800" y="4267200"/>
              <a:ext cx="2269376" cy="2286000"/>
              <a:chOff x="5426825" y="3505200"/>
              <a:chExt cx="2269376" cy="22860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744788" y="4343400"/>
                <a:ext cx="195141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5728163" y="3505200"/>
                <a:ext cx="1968038" cy="1676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744787" y="5105400"/>
                <a:ext cx="1951413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 smtClean="0"/>
                  <a:t>A        B        C</a:t>
                </a:r>
                <a:endParaRPr lang="en-US" sz="19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061276" y="5406479"/>
                <a:ext cx="133012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b="1" dirty="0" smtClean="0"/>
                  <a:t>Replicate</a:t>
                </a:r>
                <a:endParaRPr lang="en-US" sz="1900" b="1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26825" y="4145377"/>
                <a:ext cx="3643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0</a:t>
                </a:r>
                <a:endParaRPr lang="en-US" sz="2000" baseline="-250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257800" y="4324290"/>
                  <a:ext cx="14677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/>
                              </a:rPr>
                              <m:t>𝑻𝒓𝒕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/>
                              </a:rPr>
                              <m:t>𝑪𝒕𝒍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4324290"/>
                  <a:ext cx="146770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Flowchart: Connector 5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37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9" grpId="0"/>
      <p:bldP spid="50" grpId="0"/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dirty="0" smtClean="0"/>
              <a:t>Results: Shifts in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227637"/>
            <a:ext cx="8686800" cy="1401763"/>
          </a:xfrm>
        </p:spPr>
        <p:txBody>
          <a:bodyPr>
            <a:normAutofit/>
          </a:bodyPr>
          <a:lstStyle/>
          <a:p>
            <a:r>
              <a:rPr lang="en-US" dirty="0" smtClean="0"/>
              <a:t>There was no clear and consistent shift in species dominance with respect to soil fungicide. </a:t>
            </a:r>
          </a:p>
        </p:txBody>
      </p:sp>
      <p:sp>
        <p:nvSpPr>
          <p:cNvPr id="32" name="Flowchart: Connector 31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11701" r="2988" b="3187"/>
          <a:stretch/>
        </p:blipFill>
        <p:spPr bwMode="auto">
          <a:xfrm>
            <a:off x="544323" y="1303713"/>
            <a:ext cx="8523477" cy="3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 rot="16200000">
                <a:off x="-370476" y="2904313"/>
                <a:ext cx="146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𝑻𝒓𝒕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𝑪𝒕𝒍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70476" y="2904313"/>
                <a:ext cx="1467709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2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it All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429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At </a:t>
            </a:r>
            <a:r>
              <a:rPr lang="en-US" sz="2800" dirty="0" smtClean="0"/>
              <a:t>Cedar Creek, </a:t>
            </a:r>
            <a:r>
              <a:rPr lang="en-US" sz="2800" dirty="0" smtClean="0"/>
              <a:t>we can detect that some plant species are influenced by soil fungal antagonists and mutualists.</a:t>
            </a:r>
          </a:p>
          <a:p>
            <a:endParaRPr lang="en-US" sz="800" dirty="0" smtClean="0"/>
          </a:p>
          <a:p>
            <a:r>
              <a:rPr lang="en-US" sz="2800" dirty="0" smtClean="0"/>
              <a:t>Plant-fungal interactions are more complex in natural ecosystems than in the lab and require further experimentation and analysis. </a:t>
            </a:r>
            <a:endParaRPr lang="en-US" sz="2800" dirty="0" smtClean="0"/>
          </a:p>
        </p:txBody>
      </p:sp>
      <p:sp>
        <p:nvSpPr>
          <p:cNvPr id="4" name="Flowchart: Connector 3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5" b="9995"/>
          <a:stretch/>
        </p:blipFill>
        <p:spPr bwMode="auto">
          <a:xfrm>
            <a:off x="1676400" y="4114800"/>
            <a:ext cx="5753002" cy="258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2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Else Could be Going On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We could be looking at the wrong response metric.</a:t>
            </a:r>
          </a:p>
          <a:p>
            <a:pPr lvl="1"/>
            <a:r>
              <a:rPr lang="en-US" dirty="0" smtClean="0"/>
              <a:t>Soil Nutrient Availability</a:t>
            </a:r>
          </a:p>
          <a:p>
            <a:pPr lvl="1"/>
            <a:r>
              <a:rPr lang="en-US" dirty="0" smtClean="0"/>
              <a:t>Tissue Chemistry</a:t>
            </a:r>
          </a:p>
          <a:p>
            <a:pPr lvl="1"/>
            <a:r>
              <a:rPr lang="el-GR" dirty="0" smtClean="0"/>
              <a:t>δ</a:t>
            </a:r>
            <a:r>
              <a:rPr lang="en-US" baseline="30000" dirty="0" smtClean="0"/>
              <a:t>15</a:t>
            </a:r>
            <a:r>
              <a:rPr lang="en-US" dirty="0" smtClean="0"/>
              <a:t>N Uptake in Control and Treatment Plots</a:t>
            </a:r>
          </a:p>
          <a:p>
            <a:r>
              <a:rPr lang="en-US" dirty="0" smtClean="0"/>
              <a:t>Bacteria might be pulling the bulk of the weight in these grasslands.</a:t>
            </a:r>
          </a:p>
          <a:p>
            <a:r>
              <a:rPr lang="en-US" dirty="0" smtClean="0"/>
              <a:t>Plant size and longevity may influence whether plants have substantial relationships with fungi.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6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Connector 9"/>
          <p:cNvSpPr/>
          <p:nvPr/>
        </p:nvSpPr>
        <p:spPr>
          <a:xfrm>
            <a:off x="76200" y="6553199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458200" cy="4525963"/>
          </a:xfrm>
        </p:spPr>
        <p:txBody>
          <a:bodyPr/>
          <a:lstStyle/>
          <a:p>
            <a:r>
              <a:rPr lang="en-US" dirty="0" smtClean="0"/>
              <a:t>Cedar Creek Ecosystem Science Reserve</a:t>
            </a:r>
          </a:p>
          <a:p>
            <a:r>
              <a:rPr lang="en-US" dirty="0" smtClean="0"/>
              <a:t>L. Kinkel &amp; H. Muller-Landau – E244,245</a:t>
            </a:r>
          </a:p>
          <a:p>
            <a:r>
              <a:rPr lang="en-US" dirty="0" smtClean="0"/>
              <a:t>E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Seabloom</a:t>
            </a:r>
            <a:r>
              <a:rPr lang="en-US" dirty="0" smtClean="0"/>
              <a:t> &amp; Borer – E244, 245</a:t>
            </a:r>
          </a:p>
          <a:p>
            <a:r>
              <a:rPr lang="en-US" dirty="0" smtClean="0"/>
              <a:t>D. </a:t>
            </a:r>
            <a:r>
              <a:rPr lang="en-US" dirty="0" err="1" smtClean="0"/>
              <a:t>Tilman</a:t>
            </a:r>
            <a:r>
              <a:rPr lang="en-US" dirty="0" smtClean="0"/>
              <a:t>, P. Reich, J. Knops, D. </a:t>
            </a:r>
            <a:r>
              <a:rPr lang="en-US" dirty="0" err="1" smtClean="0"/>
              <a:t>Wedin</a:t>
            </a:r>
            <a:r>
              <a:rPr lang="en-US" dirty="0" smtClean="0"/>
              <a:t> – E120</a:t>
            </a:r>
          </a:p>
          <a:p>
            <a:r>
              <a:rPr lang="en-US" dirty="0" smtClean="0"/>
              <a:t>Thousands of Undergraduate </a:t>
            </a:r>
            <a:r>
              <a:rPr lang="en-US" dirty="0" err="1" smtClean="0"/>
              <a:t>Weeders</a:t>
            </a:r>
            <a:r>
              <a:rPr lang="en-US" dirty="0" smtClean="0"/>
              <a:t> and Staff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1" y="4160519"/>
            <a:ext cx="8559689" cy="254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52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029200"/>
          </a:xfrm>
        </p:spPr>
        <p:txBody>
          <a:bodyPr>
            <a:normAutofit fontScale="92500"/>
          </a:bodyPr>
          <a:lstStyle/>
          <a:p>
            <a:r>
              <a:rPr lang="en-US" sz="2400" dirty="0" err="1" smtClean="0"/>
              <a:t>Bever</a:t>
            </a:r>
            <a:r>
              <a:rPr lang="en-US" sz="2400" dirty="0" smtClean="0"/>
              <a:t>, J.D., T.G. Platt, E.R. Morton. (2012).Microbial population and community dynamics on plant roots and their feedbacks on plant communities. </a:t>
            </a:r>
            <a:r>
              <a:rPr lang="en-US" sz="2400" i="1" dirty="0" err="1" smtClean="0"/>
              <a:t>Annu</a:t>
            </a:r>
            <a:r>
              <a:rPr lang="en-US" sz="2400" i="1" dirty="0" smtClean="0"/>
              <a:t>. Rev. </a:t>
            </a:r>
            <a:r>
              <a:rPr lang="en-US" sz="2400" i="1" dirty="0" err="1" smtClean="0"/>
              <a:t>Microbiol</a:t>
            </a:r>
            <a:r>
              <a:rPr lang="en-US" sz="2400" i="1" dirty="0" smtClean="0"/>
              <a:t>.</a:t>
            </a:r>
            <a:r>
              <a:rPr lang="en-US" sz="2400" dirty="0" smtClean="0"/>
              <a:t> 66: 265-283.</a:t>
            </a:r>
          </a:p>
          <a:p>
            <a:r>
              <a:rPr lang="en-US" sz="2400" dirty="0" err="1" smtClean="0"/>
              <a:t>Bever</a:t>
            </a:r>
            <a:r>
              <a:rPr lang="en-US" sz="2400" dirty="0" smtClean="0"/>
              <a:t>, J.D., K.M. Westover, and J. </a:t>
            </a:r>
            <a:r>
              <a:rPr lang="en-US" sz="2400" dirty="0" err="1" smtClean="0"/>
              <a:t>Antonovics</a:t>
            </a:r>
            <a:r>
              <a:rPr lang="en-US" sz="2400" dirty="0" smtClean="0"/>
              <a:t>. (1997). Incorporating the soil community into plant population dynamics: the utility of the feedback approach. </a:t>
            </a:r>
            <a:r>
              <a:rPr lang="en-US" sz="2400" i="1" dirty="0" smtClean="0"/>
              <a:t>J. Ecol.</a:t>
            </a:r>
            <a:r>
              <a:rPr lang="en-US" sz="2400" dirty="0" smtClean="0"/>
              <a:t> 85(5): 561-573. </a:t>
            </a:r>
            <a:endParaRPr lang="en-US" sz="2400" dirty="0" smtClean="0"/>
          </a:p>
          <a:p>
            <a:r>
              <a:rPr lang="en-US" sz="2600" dirty="0" smtClean="0"/>
              <a:t>Johnson, N.C., G.W.T. Wilson, M.A. </a:t>
            </a:r>
            <a:r>
              <a:rPr lang="en-US" sz="2600" dirty="0" err="1" smtClean="0"/>
              <a:t>Bowker</a:t>
            </a:r>
            <a:r>
              <a:rPr lang="en-US" sz="2600" dirty="0" smtClean="0"/>
              <a:t>, J.A. Wilson, and R.M. Miller. (2010). Resource limitation is a driver of local adaptation in </a:t>
            </a:r>
            <a:r>
              <a:rPr lang="en-US" sz="2600" dirty="0" err="1" smtClean="0"/>
              <a:t>mycorrhizal</a:t>
            </a:r>
            <a:r>
              <a:rPr lang="en-US" sz="2600" dirty="0" smtClean="0"/>
              <a:t> symbioses. </a:t>
            </a:r>
            <a:r>
              <a:rPr lang="en-US" sz="2600" i="1" dirty="0" smtClean="0"/>
              <a:t>PNAS</a:t>
            </a:r>
            <a:r>
              <a:rPr lang="en-US" sz="2600" dirty="0" smtClean="0"/>
              <a:t> 107(5): 2093-2098.</a:t>
            </a:r>
          </a:p>
          <a:p>
            <a:r>
              <a:rPr lang="en-US" sz="2600" dirty="0" smtClean="0"/>
              <a:t>Van Der </a:t>
            </a:r>
            <a:r>
              <a:rPr lang="en-US" sz="2600" dirty="0" err="1" smtClean="0"/>
              <a:t>Heijden</a:t>
            </a:r>
            <a:r>
              <a:rPr lang="en-US" sz="2600" dirty="0" smtClean="0"/>
              <a:t>, M.G., R.D. </a:t>
            </a:r>
            <a:r>
              <a:rPr lang="en-US" sz="2600" dirty="0" err="1" smtClean="0"/>
              <a:t>Bardgett</a:t>
            </a:r>
            <a:r>
              <a:rPr lang="en-US" sz="2600" dirty="0" smtClean="0"/>
              <a:t>, and N.M. Van </a:t>
            </a:r>
            <a:r>
              <a:rPr lang="en-US" sz="2600" dirty="0" err="1" smtClean="0"/>
              <a:t>Straalen</a:t>
            </a:r>
            <a:r>
              <a:rPr lang="en-US" sz="2600" dirty="0" smtClean="0"/>
              <a:t>. (2008). The unseen majority: soil microbes as drivers of plant diversity and productivity in terrestrial ecosystems. </a:t>
            </a:r>
            <a:r>
              <a:rPr lang="en-US" sz="2600" i="1" dirty="0" smtClean="0"/>
              <a:t>Ecol. </a:t>
            </a:r>
            <a:r>
              <a:rPr lang="en-US" sz="2600" i="1" dirty="0" err="1" smtClean="0"/>
              <a:t>Lett</a:t>
            </a:r>
            <a:r>
              <a:rPr lang="en-US" sz="2600" dirty="0" smtClean="0"/>
              <a:t>. </a:t>
            </a:r>
            <a:r>
              <a:rPr lang="en-US" sz="2600" i="1" dirty="0" smtClean="0"/>
              <a:t>11</a:t>
            </a:r>
            <a:r>
              <a:rPr lang="en-US" sz="2600" dirty="0" smtClean="0"/>
              <a:t>: 296-310.</a:t>
            </a:r>
          </a:p>
        </p:txBody>
      </p:sp>
      <p:sp>
        <p:nvSpPr>
          <p:cNvPr id="4" name="Flowchart: Connector 3"/>
          <p:cNvSpPr/>
          <p:nvPr/>
        </p:nvSpPr>
        <p:spPr>
          <a:xfrm>
            <a:off x="-533400" y="64008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/>
          <p:cNvSpPr/>
          <p:nvPr/>
        </p:nvSpPr>
        <p:spPr>
          <a:xfrm>
            <a:off x="-838200" y="64008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76200" y="6553199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361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56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Theoretical Framework of Interactions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3600" y="94164"/>
            <a:ext cx="5829300" cy="354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5800" y="4985730"/>
                <a:ext cx="37317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</a:rPr>
                        <m:t>α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A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85730"/>
                <a:ext cx="373172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371600" y="1676400"/>
            <a:ext cx="4991100" cy="2716888"/>
            <a:chOff x="1371600" y="1676400"/>
            <a:chExt cx="4991100" cy="2716888"/>
          </a:xfrm>
        </p:grpSpPr>
        <p:sp>
          <p:nvSpPr>
            <p:cNvPr id="7" name="TextBox 6"/>
            <p:cNvSpPr txBox="1"/>
            <p:nvPr/>
          </p:nvSpPr>
          <p:spPr>
            <a:xfrm>
              <a:off x="2590800" y="1676401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Plants   A</a:t>
              </a:r>
              <a:endParaRPr lang="en-US" sz="22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371600" y="3962401"/>
                  <a:ext cx="25908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 dirty="0" smtClean="0"/>
                    <a:t>Soil Communities 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a14:m>
                  <a:endParaRPr lang="en-US" sz="2200" b="1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3962401"/>
                  <a:ext cx="2590800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24" t="-8451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581400" y="2010509"/>
              <a:ext cx="152400" cy="2028092"/>
              <a:chOff x="-914400" y="2010508"/>
              <a:chExt cx="152400" cy="202809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-762000" y="2010508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-914400" y="2057400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4785946" y="899746"/>
              <a:ext cx="152400" cy="2010508"/>
              <a:chOff x="-914400" y="1981200"/>
              <a:chExt cx="152400" cy="2010508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-762000" y="2010508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-914400" y="1981200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>
              <a:off x="6019800" y="2010509"/>
              <a:ext cx="152400" cy="2028092"/>
              <a:chOff x="-914400" y="2010508"/>
              <a:chExt cx="152400" cy="2028092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-762000" y="2010508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-914400" y="2057400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5943600" y="1676400"/>
              <a:ext cx="4191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B</a:t>
              </a:r>
              <a:endParaRPr lang="en-US" sz="22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867400" y="3962401"/>
                  <a:ext cx="4191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/>
                            <a:ea typeface="Cambria Math"/>
                          </a:rPr>
                          <m:t>𝜷</m:t>
                        </m:r>
                      </m:oMath>
                    </m:oMathPara>
                  </a14:m>
                  <a:endParaRPr lang="en-US" sz="2200" b="1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3962401"/>
                  <a:ext cx="419100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stCxn id="23" idx="1"/>
            </p:cNvCxnSpPr>
            <p:nvPr/>
          </p:nvCxnSpPr>
          <p:spPr>
            <a:xfrm flipH="1" flipV="1">
              <a:off x="3886200" y="2107288"/>
              <a:ext cx="1981200" cy="205516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</p:cNvCxnSpPr>
            <p:nvPr/>
          </p:nvCxnSpPr>
          <p:spPr>
            <a:xfrm flipV="1">
              <a:off x="3962400" y="2107287"/>
              <a:ext cx="1905000" cy="207055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5" name="Rectangle 1024"/>
                <p:cNvSpPr/>
                <p:nvPr/>
              </p:nvSpPr>
              <p:spPr>
                <a:xfrm>
                  <a:off x="3657600" y="2952691"/>
                  <a:ext cx="5193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25" name="Rectangle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600" y="2952691"/>
                  <a:ext cx="51937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4215671" y="2214501"/>
                  <a:ext cx="5087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671" y="2214501"/>
                  <a:ext cx="50872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5029200" y="2209801"/>
                  <a:ext cx="53854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2209801"/>
                  <a:ext cx="538545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5587271" y="2952691"/>
                  <a:ext cx="523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271" y="2952691"/>
                  <a:ext cx="523861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4726473" y="4953000"/>
                <a:ext cx="37317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a:rPr lang="el-GR" sz="2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B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73" y="4953000"/>
                <a:ext cx="3731727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63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4726473" y="5571836"/>
                <a:ext cx="3737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a:rPr lang="el-GR" sz="2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A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73" y="5571836"/>
                <a:ext cx="3737498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687873" y="5571836"/>
                <a:ext cx="3749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</a:rPr>
                        <m:t>α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B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3" y="5571836"/>
                <a:ext cx="3749296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4814498" y="6427113"/>
            <a:ext cx="4405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Bever et al. 1997, </a:t>
            </a:r>
            <a:r>
              <a:rPr lang="en-US" sz="2200" dirty="0" err="1" smtClean="0"/>
              <a:t>Bever</a:t>
            </a:r>
            <a:r>
              <a:rPr lang="en-US" sz="2200" dirty="0" smtClean="0"/>
              <a:t> et al. 2012</a:t>
            </a:r>
            <a:endParaRPr lang="en-US" sz="2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-5181600" y="3683912"/>
            <a:ext cx="4991100" cy="2716888"/>
            <a:chOff x="-5181600" y="1594246"/>
            <a:chExt cx="4991100" cy="2716888"/>
          </a:xfrm>
        </p:grpSpPr>
        <p:grpSp>
          <p:nvGrpSpPr>
            <p:cNvPr id="31" name="Group 30"/>
            <p:cNvGrpSpPr/>
            <p:nvPr/>
          </p:nvGrpSpPr>
          <p:grpSpPr>
            <a:xfrm>
              <a:off x="-5181600" y="1594246"/>
              <a:ext cx="4991100" cy="2716888"/>
              <a:chOff x="-3581400" y="1676399"/>
              <a:chExt cx="4991100" cy="271688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-3581400" y="1676400"/>
                <a:ext cx="4495800" cy="2716887"/>
                <a:chOff x="-3581400" y="1676400"/>
                <a:chExt cx="4495800" cy="2716887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-3581400" y="1676400"/>
                  <a:ext cx="2667000" cy="2716887"/>
                  <a:chOff x="-3124200" y="1676400"/>
                  <a:chExt cx="2667000" cy="2716887"/>
                </a:xfrm>
              </p:grpSpPr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-1905000" y="1676400"/>
                    <a:ext cx="14478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 smtClean="0"/>
                      <a:t>Plants   A</a:t>
                    </a:r>
                    <a:endParaRPr lang="en-US" sz="2200" b="1" dirty="0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-3124200" y="3962400"/>
                        <a:ext cx="259080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200" b="1" dirty="0" smtClean="0"/>
                          <a:t>Soil Communities  </a:t>
                        </a:r>
                        <a14:m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  <m:t>𝜶</m:t>
                            </m:r>
                          </m:oMath>
                        </a14:m>
                        <a:endParaRPr lang="en-US" sz="2200" b="1" dirty="0"/>
                      </a:p>
                    </p:txBody>
                  </p:sp>
                </mc:Choice>
                <mc:Fallback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3124200" y="3962400"/>
                        <a:ext cx="2590800" cy="430887"/>
                      </a:xfrm>
                      <a:prstGeom prst="rect">
                        <a:avLst/>
                      </a:prstGeom>
                      <a:blipFill rotWithShape="1">
                        <a:blip r:embed="rId13"/>
                        <a:stretch>
                          <a:fillRect l="-2824" t="-8451" b="-267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-1371600" y="2010508"/>
                  <a:ext cx="152400" cy="2028092"/>
                  <a:chOff x="-914400" y="2010508"/>
                  <a:chExt cx="152400" cy="202809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-762000" y="2010508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-914400" y="2057400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/>
                <p:cNvGrpSpPr/>
                <p:nvPr/>
              </p:nvGrpSpPr>
              <p:grpSpPr>
                <a:xfrm rot="5400000">
                  <a:off x="-167054" y="899745"/>
                  <a:ext cx="152400" cy="2010508"/>
                  <a:chOff x="-914400" y="1981200"/>
                  <a:chExt cx="152400" cy="2010508"/>
                </a:xfrm>
              </p:grpSpPr>
              <p:cxnSp>
                <p:nvCxnSpPr>
                  <p:cNvPr id="51" name="Straight Arrow Connector 50"/>
                  <p:cNvCxnSpPr/>
                  <p:nvPr/>
                </p:nvCxnSpPr>
                <p:spPr>
                  <a:xfrm flipV="1">
                    <a:off x="-762000" y="2010508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oval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/>
                  <p:nvPr/>
                </p:nvCxnSpPr>
                <p:spPr>
                  <a:xfrm>
                    <a:off x="-914400" y="1981200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oval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914400" y="1676399"/>
                <a:ext cx="495300" cy="2686111"/>
                <a:chOff x="914400" y="1676399"/>
                <a:chExt cx="495300" cy="268611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066800" y="2010508"/>
                  <a:ext cx="152400" cy="2028092"/>
                  <a:chOff x="-914400" y="2010508"/>
                  <a:chExt cx="152400" cy="2028092"/>
                </a:xfrm>
              </p:grpSpPr>
              <p:cxnSp>
                <p:nvCxnSpPr>
                  <p:cNvPr id="46" name="Straight Arrow Connector 45"/>
                  <p:cNvCxnSpPr/>
                  <p:nvPr/>
                </p:nvCxnSpPr>
                <p:spPr>
                  <a:xfrm flipV="1">
                    <a:off x="-762000" y="2010508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-914400" y="2057400"/>
                    <a:ext cx="0" cy="198120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990600" y="1676399"/>
                  <a:ext cx="4191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 dirty="0" smtClean="0"/>
                    <a:t>B</a:t>
                  </a:r>
                  <a:endParaRPr lang="en-US" sz="2200" b="1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914400" y="3962400"/>
                      <a:ext cx="41910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  <m:t>𝜷</m:t>
                            </m:r>
                          </m:oMath>
                        </m:oMathPara>
                      </a14:m>
                      <a:endParaRPr lang="en-US" sz="2200" b="1" dirty="0"/>
                    </a:p>
                  </p:txBody>
                </p:sp>
              </mc:Choice>
              <mc:Fallback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4400" y="3962400"/>
                      <a:ext cx="419100" cy="400110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2" name="Straight Arrow Connector 31"/>
            <p:cNvCxnSpPr>
              <a:stCxn id="45" idx="1"/>
            </p:cNvCxnSpPr>
            <p:nvPr/>
          </p:nvCxnSpPr>
          <p:spPr>
            <a:xfrm flipH="1" flipV="1">
              <a:off x="-2667000" y="2025134"/>
              <a:ext cx="1981200" cy="205516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56" idx="3"/>
            </p:cNvCxnSpPr>
            <p:nvPr/>
          </p:nvCxnSpPr>
          <p:spPr>
            <a:xfrm flipV="1">
              <a:off x="-2590800" y="2025133"/>
              <a:ext cx="1905000" cy="207055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/>
                <p:cNvSpPr/>
                <p:nvPr/>
              </p:nvSpPr>
              <p:spPr>
                <a:xfrm>
                  <a:off x="-2895600" y="2870537"/>
                  <a:ext cx="5193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895600" y="2870537"/>
                  <a:ext cx="519373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/>
                <p:cNvSpPr/>
                <p:nvPr/>
              </p:nvSpPr>
              <p:spPr>
                <a:xfrm>
                  <a:off x="-2337529" y="2132347"/>
                  <a:ext cx="5087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37529" y="2132347"/>
                  <a:ext cx="508729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-1524000" y="2127647"/>
                  <a:ext cx="53854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0" y="2127647"/>
                  <a:ext cx="538545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-965929" y="2870537"/>
                  <a:ext cx="523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5929" y="2870537"/>
                  <a:ext cx="523861" cy="40011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857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Belowground Processes Influence Aboveground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1"/>
            <a:ext cx="3810000" cy="4876800"/>
          </a:xfrm>
        </p:spPr>
        <p:txBody>
          <a:bodyPr/>
          <a:lstStyle/>
          <a:p>
            <a:r>
              <a:rPr lang="en-US" sz="3000" dirty="0" smtClean="0"/>
              <a:t>In nutrient poor ecosystems microbes can supply up to 90% of growth limiting nutrients.</a:t>
            </a:r>
          </a:p>
          <a:p>
            <a:endParaRPr lang="en-US" sz="1000" dirty="0" smtClean="0"/>
          </a:p>
          <a:p>
            <a:r>
              <a:rPr lang="en-US" sz="3000" dirty="0" err="1" smtClean="0"/>
              <a:t>Symbionts</a:t>
            </a:r>
            <a:r>
              <a:rPr lang="en-US" sz="3000" dirty="0" smtClean="0"/>
              <a:t> and pathogens regulate plant diversity.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ED"/>
              </a:clrFrom>
              <a:clrTo>
                <a:srgbClr val="FFFF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/>
          <a:stretch/>
        </p:blipFill>
        <p:spPr bwMode="auto">
          <a:xfrm>
            <a:off x="4267200" y="1524000"/>
            <a:ext cx="4775576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19800" y="6434051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Van Der </a:t>
            </a:r>
            <a:r>
              <a:rPr lang="en-US" sz="2000" dirty="0" err="1" smtClean="0"/>
              <a:t>Heijden</a:t>
            </a:r>
            <a:r>
              <a:rPr lang="en-US" sz="2000" dirty="0" smtClean="0"/>
              <a:t> et al. 2008</a:t>
            </a:r>
            <a:endParaRPr lang="en-US" sz="2000" dirty="0"/>
          </a:p>
        </p:txBody>
      </p:sp>
      <p:sp>
        <p:nvSpPr>
          <p:cNvPr id="6" name="Flowchart: Connector 5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72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Measuring Species Specific Fungal Effect in </a:t>
            </a:r>
            <a:r>
              <a:rPr lang="en-US" dirty="0" err="1" smtClean="0"/>
              <a:t>Polyculture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1630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Dominant Mutualist improves competitive advantage.</a:t>
            </a:r>
          </a:p>
          <a:p>
            <a:r>
              <a:rPr lang="en-US" dirty="0" smtClean="0"/>
              <a:t>Less dominant mutualist does not compete well.</a:t>
            </a:r>
          </a:p>
          <a:p>
            <a:r>
              <a:rPr lang="en-US" dirty="0" smtClean="0"/>
              <a:t>Antagonism effect is diluted with increasing diversity.</a:t>
            </a:r>
          </a:p>
          <a:p>
            <a:r>
              <a:rPr lang="en-US" b="1" dirty="0" smtClean="0"/>
              <a:t>Antagonist Dilution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62200" y="1524000"/>
            <a:ext cx="4520174" cy="3810000"/>
            <a:chOff x="2362200" y="1524000"/>
            <a:chExt cx="4520174" cy="3810000"/>
          </a:xfrm>
        </p:grpSpPr>
        <p:sp>
          <p:nvSpPr>
            <p:cNvPr id="19" name="Rectangle 18"/>
            <p:cNvSpPr/>
            <p:nvPr/>
          </p:nvSpPr>
          <p:spPr>
            <a:xfrm>
              <a:off x="3395749" y="1524000"/>
              <a:ext cx="2246862" cy="1905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95749" y="3429000"/>
              <a:ext cx="2246862" cy="1905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362200" y="1905000"/>
              <a:ext cx="4520174" cy="2254649"/>
              <a:chOff x="2282189" y="1905000"/>
              <a:chExt cx="4520174" cy="22546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282189" y="2087188"/>
                <a:ext cx="815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F</a:t>
                </a:r>
                <a:r>
                  <a:rPr lang="en-US" sz="2400" b="1" baseline="-25000" dirty="0" smtClean="0"/>
                  <a:t>i</a:t>
                </a:r>
                <a:endParaRPr lang="en-US" sz="2400" b="1" baseline="-25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86400" y="3124200"/>
                <a:ext cx="13159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/>
                  <a:t>eH</a:t>
                </a:r>
                <a:endParaRPr lang="en-US" sz="2000" b="1" baseline="-25000" dirty="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429000" y="2476500"/>
                <a:ext cx="76200" cy="7235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429000" y="2899447"/>
                <a:ext cx="76200" cy="7235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429000" y="4087296"/>
                <a:ext cx="76200" cy="7235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>
                <a:stCxn id="4" idx="7"/>
              </p:cNvCxnSpPr>
              <p:nvPr/>
            </p:nvCxnSpPr>
            <p:spPr>
              <a:xfrm flipV="1">
                <a:off x="3494041" y="1905000"/>
                <a:ext cx="1611359" cy="582096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494041" y="2899447"/>
                <a:ext cx="1763759" cy="44849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494041" y="3505200"/>
                <a:ext cx="1611359" cy="582096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844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Fungus Among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Fungi are important mutualists (</a:t>
            </a:r>
            <a:r>
              <a:rPr lang="en-US" dirty="0" err="1" smtClean="0"/>
              <a:t>mycorrhizae</a:t>
            </a:r>
            <a:r>
              <a:rPr lang="en-US" dirty="0" smtClean="0"/>
              <a:t>, decomposers) and pathogens.</a:t>
            </a:r>
          </a:p>
          <a:p>
            <a:endParaRPr lang="en-US" sz="1000" dirty="0" smtClean="0"/>
          </a:p>
          <a:p>
            <a:r>
              <a:rPr lang="en-US" dirty="0"/>
              <a:t>S</a:t>
            </a:r>
            <a:r>
              <a:rPr lang="en-US" dirty="0" smtClean="0"/>
              <a:t>trong interactions and local adaptation between plants and soil fungal communities (Johnson et al. 2010).</a:t>
            </a:r>
          </a:p>
          <a:p>
            <a:endParaRPr lang="en-US" sz="1000" dirty="0" smtClean="0"/>
          </a:p>
          <a:p>
            <a:r>
              <a:rPr lang="en-US" dirty="0" smtClean="0"/>
              <a:t>There are no manipulative field studies in natural ecosystems that address how fungal communities broadly interact with plants.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Connector 4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69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Theoretical Framework of Interactions</a:t>
            </a:r>
            <a:endParaRPr lang="en-US" dirty="0"/>
          </a:p>
        </p:txBody>
      </p:sp>
      <p:grpSp>
        <p:nvGrpSpPr>
          <p:cNvPr id="1033" name="Group 1032"/>
          <p:cNvGrpSpPr/>
          <p:nvPr/>
        </p:nvGrpSpPr>
        <p:grpSpPr>
          <a:xfrm>
            <a:off x="1963708" y="1723292"/>
            <a:ext cx="5290532" cy="2233155"/>
            <a:chOff x="1963708" y="1723292"/>
            <a:chExt cx="5290532" cy="22331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5" b="265"/>
            <a:stretch/>
          </p:blipFill>
          <p:spPr bwMode="auto">
            <a:xfrm>
              <a:off x="1963708" y="1723292"/>
              <a:ext cx="931892" cy="223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b="265"/>
            <a:stretch/>
          </p:blipFill>
          <p:spPr bwMode="auto">
            <a:xfrm>
              <a:off x="6324600" y="1723292"/>
              <a:ext cx="929640" cy="223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5800" y="4895829"/>
                <a:ext cx="37317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</a:rPr>
                        <m:t>α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A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895829"/>
                <a:ext cx="373172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1295400" y="3836313"/>
                <a:ext cx="2590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Soil Communities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836313"/>
                <a:ext cx="25908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3059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V="1">
            <a:off x="3657600" y="1884421"/>
            <a:ext cx="0" cy="198120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505200" y="1931313"/>
            <a:ext cx="0" cy="198120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5400000">
            <a:off x="4709746" y="773658"/>
            <a:ext cx="152400" cy="2010508"/>
            <a:chOff x="-914400" y="1981200"/>
            <a:chExt cx="152400" cy="2010508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-762000" y="2010508"/>
              <a:ext cx="0" cy="198120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-914400" y="1981200"/>
              <a:ext cx="0" cy="198120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/>
          <p:cNvCxnSpPr/>
          <p:nvPr/>
        </p:nvCxnSpPr>
        <p:spPr>
          <a:xfrm flipH="1" flipV="1">
            <a:off x="5943600" y="1884421"/>
            <a:ext cx="0" cy="198120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096000" y="1931313"/>
            <a:ext cx="0" cy="198120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/>
          <p:cNvGrpSpPr/>
          <p:nvPr/>
        </p:nvGrpSpPr>
        <p:grpSpPr>
          <a:xfrm>
            <a:off x="2514600" y="1550312"/>
            <a:ext cx="3771900" cy="430888"/>
            <a:chOff x="2514600" y="1550312"/>
            <a:chExt cx="3771900" cy="430888"/>
          </a:xfrm>
        </p:grpSpPr>
        <p:sp>
          <p:nvSpPr>
            <p:cNvPr id="64" name="TextBox 63"/>
            <p:cNvSpPr txBox="1"/>
            <p:nvPr/>
          </p:nvSpPr>
          <p:spPr>
            <a:xfrm>
              <a:off x="2514600" y="1550313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Plants   A</a:t>
              </a:r>
              <a:endParaRPr lang="en-US" sz="22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7400" y="1550312"/>
              <a:ext cx="4191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B</a:t>
              </a:r>
              <a:endParaRPr lang="en-US" sz="22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5791200" y="3836313"/>
                <a:ext cx="419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836313"/>
                <a:ext cx="419100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54" idx="1"/>
          </p:cNvCxnSpPr>
          <p:nvPr/>
        </p:nvCxnSpPr>
        <p:spPr>
          <a:xfrm flipH="1" flipV="1">
            <a:off x="3810000" y="1981200"/>
            <a:ext cx="1981200" cy="205516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5" idx="3"/>
          </p:cNvCxnSpPr>
          <p:nvPr/>
        </p:nvCxnSpPr>
        <p:spPr>
          <a:xfrm flipV="1">
            <a:off x="3886200" y="1981199"/>
            <a:ext cx="1905000" cy="207055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3581400" y="2826603"/>
                <a:ext cx="519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826603"/>
                <a:ext cx="519373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4139471" y="2088413"/>
                <a:ext cx="5087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471" y="2088413"/>
                <a:ext cx="508729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4953000" y="2083713"/>
                <a:ext cx="5385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083713"/>
                <a:ext cx="538545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5511071" y="2826603"/>
                <a:ext cx="5238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71" y="2826603"/>
                <a:ext cx="523861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786" y="1222771"/>
            <a:ext cx="4953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184672"/>
            <a:ext cx="2000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4726473" y="4863099"/>
                <a:ext cx="37317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a:rPr lang="el-GR" sz="2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B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73" y="4863099"/>
                <a:ext cx="3731727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6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4726473" y="5481935"/>
                <a:ext cx="3737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a:rPr lang="el-GR" sz="2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A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73" y="5481935"/>
                <a:ext cx="3737498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687873" y="5481935"/>
                <a:ext cx="3749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The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influence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of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</a:rPr>
                        <m:t>α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on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B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3" y="5481935"/>
                <a:ext cx="3749296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4814498" y="6427113"/>
            <a:ext cx="4405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Bever et al. 1997, </a:t>
            </a:r>
            <a:r>
              <a:rPr lang="en-US" sz="2200" dirty="0" err="1" smtClean="0"/>
              <a:t>Bever</a:t>
            </a:r>
            <a:r>
              <a:rPr lang="en-US" sz="2200" dirty="0" smtClean="0"/>
              <a:t> et al. 2012</a:t>
            </a:r>
            <a:endParaRPr lang="en-US" sz="2200" dirty="0"/>
          </a:p>
        </p:txBody>
      </p:sp>
      <p:sp>
        <p:nvSpPr>
          <p:cNvPr id="80" name="Flowchart: Connector 7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72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  <p:bldP spid="54" grpId="0"/>
      <p:bldP spid="46" grpId="0"/>
      <p:bldP spid="47" grpId="0"/>
      <p:bldP spid="48" grpId="0"/>
      <p:bldP spid="49" grpId="0"/>
      <p:bldP spid="73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Theoretical Framework: Mutualist vs. Antagonist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351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Mutualist</a:t>
            </a:r>
            <a:r>
              <a:rPr lang="en-US" dirty="0" smtClean="0"/>
              <a:t> communities improve the fitness of the plant species that fostered them.  </a:t>
            </a:r>
          </a:p>
          <a:p>
            <a:r>
              <a:rPr lang="en-US" b="1" dirty="0" smtClean="0"/>
              <a:t>Antagonist</a:t>
            </a:r>
            <a:r>
              <a:rPr lang="en-US" b="1" dirty="0" smtClean="0"/>
              <a:t> </a:t>
            </a:r>
            <a:r>
              <a:rPr lang="en-US" dirty="0" smtClean="0"/>
              <a:t>communities hinder the fitness of the plant species that fostered them. 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05400" y="3581400"/>
            <a:ext cx="1801355" cy="727759"/>
            <a:chOff x="5105400" y="1786841"/>
            <a:chExt cx="1801355" cy="72775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8" b="-1"/>
            <a:stretch/>
          </p:blipFill>
          <p:spPr bwMode="auto">
            <a:xfrm>
              <a:off x="5105400" y="1786841"/>
              <a:ext cx="895350" cy="727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"/>
            <a:stretch/>
          </p:blipFill>
          <p:spPr bwMode="auto">
            <a:xfrm>
              <a:off x="6096000" y="1799359"/>
              <a:ext cx="810755" cy="715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066040" y="1600200"/>
            <a:ext cx="1572760" cy="1027748"/>
            <a:chOff x="4066040" y="2971800"/>
            <a:chExt cx="1572760" cy="1027748"/>
          </a:xfrm>
        </p:grpSpPr>
        <p:grpSp>
          <p:nvGrpSpPr>
            <p:cNvPr id="7" name="Group 6"/>
            <p:cNvGrpSpPr/>
            <p:nvPr/>
          </p:nvGrpSpPr>
          <p:grpSpPr>
            <a:xfrm>
              <a:off x="4857750" y="2971800"/>
              <a:ext cx="781050" cy="1012507"/>
              <a:chOff x="5017421" y="2557463"/>
              <a:chExt cx="781050" cy="1012507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7421" y="2588651"/>
                <a:ext cx="781050" cy="981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5410200" y="2557463"/>
                <a:ext cx="45719" cy="1428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040" y="3151822"/>
              <a:ext cx="867910" cy="847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038600" y="254728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Mutualist</a:t>
            </a:r>
            <a:endParaRPr lang="en-US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629400" y="1644617"/>
            <a:ext cx="1565932" cy="1022383"/>
            <a:chOff x="4176364" y="2406617"/>
            <a:chExt cx="1565932" cy="10223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4" r="4807"/>
            <a:stretch/>
          </p:blipFill>
          <p:spPr bwMode="auto">
            <a:xfrm>
              <a:off x="4176364" y="2406617"/>
              <a:ext cx="771526" cy="102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7"/>
            <a:stretch/>
          </p:blipFill>
          <p:spPr bwMode="auto">
            <a:xfrm>
              <a:off x="4952999" y="2533710"/>
              <a:ext cx="789297" cy="895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495800" y="2447926"/>
              <a:ext cx="76200" cy="142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29400" y="25863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Antagonist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928427" y="1626513"/>
            <a:ext cx="2805373" cy="2716887"/>
            <a:chOff x="-3124200" y="1618120"/>
            <a:chExt cx="2805373" cy="2716887"/>
          </a:xfrm>
        </p:grpSpPr>
        <p:sp>
          <p:nvSpPr>
            <p:cNvPr id="22" name="TextBox 21"/>
            <p:cNvSpPr txBox="1"/>
            <p:nvPr/>
          </p:nvSpPr>
          <p:spPr>
            <a:xfrm>
              <a:off x="-1905000" y="1618120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Plants   A</a:t>
              </a:r>
              <a:endParaRPr lang="en-US" sz="22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-3124200" y="3904120"/>
                  <a:ext cx="25908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 dirty="0" smtClean="0"/>
                    <a:t>Soil Communities 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a14:m>
                  <a:endParaRPr lang="en-US" sz="2200" b="1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24200" y="3904120"/>
                  <a:ext cx="2590800" cy="43088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4" t="-8451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-914400" y="1952228"/>
              <a:ext cx="152400" cy="2028092"/>
              <a:chOff x="-914400" y="2010508"/>
              <a:chExt cx="152400" cy="2028092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V="1">
                <a:off x="-762000" y="2010508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-914400" y="2057400"/>
                <a:ext cx="0" cy="198120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/>
                <p:cNvSpPr/>
                <p:nvPr/>
              </p:nvSpPr>
              <p:spPr>
                <a:xfrm>
                  <a:off x="-838200" y="2734807"/>
                  <a:ext cx="5193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38200" y="2734807"/>
                  <a:ext cx="519373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/>
          <p:cNvSpPr/>
          <p:nvPr/>
        </p:nvSpPr>
        <p:spPr>
          <a:xfrm>
            <a:off x="4876800" y="1600200"/>
            <a:ext cx="781050" cy="1012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10158" y="1620723"/>
            <a:ext cx="781050" cy="1012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14498" y="6427113"/>
            <a:ext cx="4405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Bever et al. 1997, </a:t>
            </a:r>
            <a:r>
              <a:rPr lang="en-US" sz="2200" dirty="0" err="1" smtClean="0"/>
              <a:t>Bever</a:t>
            </a:r>
            <a:r>
              <a:rPr lang="en-US" sz="2200" dirty="0" smtClean="0"/>
              <a:t> et al. 2012</a:t>
            </a:r>
            <a:endParaRPr lang="en-US" sz="2200" dirty="0"/>
          </a:p>
        </p:txBody>
      </p:sp>
      <p:sp>
        <p:nvSpPr>
          <p:cNvPr id="50" name="Flowchart: Connector 4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96000" y="3482459"/>
            <a:ext cx="781050" cy="1012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33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7" grpId="0" animBg="1"/>
      <p:bldP spid="17" grpId="1" animBg="1"/>
      <p:bldP spid="46" grpId="0" animBg="1"/>
      <p:bldP spid="46" grpId="1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752600" y="2477717"/>
            <a:ext cx="2037311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73162"/>
          </a:xfrm>
        </p:spPr>
        <p:txBody>
          <a:bodyPr>
            <a:normAutofit/>
          </a:bodyPr>
          <a:lstStyle/>
          <a:p>
            <a:r>
              <a:rPr lang="en-US" dirty="0" smtClean="0"/>
              <a:t>Measurements in a Monoculture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77" y="5315162"/>
            <a:ext cx="3825845" cy="1009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Paired T-test: </a:t>
            </a:r>
            <a:r>
              <a:rPr lang="en-US" sz="2800" dirty="0"/>
              <a:t>p</a:t>
            </a:r>
            <a:r>
              <a:rPr lang="en-US" sz="2800" dirty="0" smtClean="0"/>
              <a:t>aired, annual measurements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7400" y="2477717"/>
            <a:ext cx="345671" cy="8381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24200" y="1639518"/>
            <a:ext cx="345671" cy="167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24200" y="2477718"/>
            <a:ext cx="345671" cy="834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326774" y="1371600"/>
            <a:ext cx="4817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400" b="1" dirty="0" smtClean="0"/>
              <a:t>Fungi removal … 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400" dirty="0" smtClean="0"/>
              <a:t>Increases the growth suggesting that Fungi are </a:t>
            </a:r>
            <a:r>
              <a:rPr lang="en-US" sz="2400" b="1" dirty="0" smtClean="0"/>
              <a:t>Antagonistic</a:t>
            </a:r>
            <a:r>
              <a:rPr lang="en-US" sz="2400" dirty="0" smtClean="0"/>
              <a:t>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ecreases the growth suggesting that Fungi are </a:t>
            </a:r>
            <a:r>
              <a:rPr lang="en-US" sz="2400" b="1" dirty="0"/>
              <a:t>M</a:t>
            </a:r>
            <a:r>
              <a:rPr lang="en-US" sz="2400" b="1" dirty="0" smtClean="0"/>
              <a:t>utualistic</a:t>
            </a:r>
            <a:r>
              <a:rPr lang="en-US" sz="2400" dirty="0" smtClean="0"/>
              <a:t>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642706" y="1977951"/>
            <a:ext cx="6840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70837" y="2706317"/>
            <a:ext cx="80321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86000" y="1563317"/>
                <a:ext cx="919942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𝑇𝑟𝑡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𝐶𝑡𝑙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63317"/>
                <a:ext cx="919942" cy="485967"/>
              </a:xfrm>
              <a:prstGeom prst="rect">
                <a:avLst/>
              </a:prstGeom>
              <a:blipFill rotWithShape="1">
                <a:blip r:embed="rId3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342803" y="2829950"/>
                <a:ext cx="919942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𝑇𝑟𝑡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𝐶𝑡𝑙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3" y="2829950"/>
                <a:ext cx="919942" cy="485967"/>
              </a:xfrm>
              <a:prstGeom prst="rect">
                <a:avLst/>
              </a:prstGeom>
              <a:blipFill rotWithShape="1">
                <a:blip r:embed="rId4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5155" y="4047965"/>
                <a:ext cx="4018511" cy="77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𝐿𝑜𝑔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box>
                                <m:box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  <m:t>𝑇𝑟𝑡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  <m:t>𝐶𝑡𝑙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e>
                              </m:box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/>
                        </a:rPr>
                        <m:t>)=</m:t>
                      </m:r>
                      <m:r>
                        <a:rPr lang="en-US" sz="2400" b="0" i="1" smtClean="0">
                          <a:latin typeface="Cambria Math"/>
                        </a:rPr>
                        <m:t>𝐿𝑜𝑔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𝐶𝑡𝑙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𝑇𝑟𝑡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5" y="4047965"/>
                <a:ext cx="4018511" cy="7713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4098955" y="3962400"/>
            <a:ext cx="365674" cy="84756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0245" y="5772905"/>
            <a:ext cx="374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</a:t>
            </a:r>
            <a:r>
              <a:rPr lang="en-US" sz="2400" b="1" baseline="-25000" dirty="0" smtClean="0"/>
              <a:t>i</a:t>
            </a:r>
            <a:r>
              <a:rPr lang="en-US" sz="2400" b="1" dirty="0" smtClean="0"/>
              <a:t> &gt; 0</a:t>
            </a:r>
            <a:r>
              <a:rPr lang="en-US" sz="2400" dirty="0" smtClean="0"/>
              <a:t>; Fungi are mutualistic 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724400" y="6243935"/>
            <a:ext cx="413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</a:t>
            </a:r>
            <a:r>
              <a:rPr lang="en-US" sz="2400" b="1" baseline="-25000" dirty="0" smtClean="0"/>
              <a:t>i</a:t>
            </a:r>
            <a:r>
              <a:rPr lang="en-US" sz="2400" b="1" dirty="0" smtClean="0"/>
              <a:t> &lt; 0</a:t>
            </a:r>
            <a:r>
              <a:rPr lang="en-US" sz="2400" dirty="0" smtClean="0"/>
              <a:t>; Fungi are Antagonistic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74755" y="4047965"/>
            <a:ext cx="165700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92025" y="4047966"/>
            <a:ext cx="1559330" cy="66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92975" y="1410917"/>
            <a:ext cx="3369425" cy="2366665"/>
            <a:chOff x="592975" y="1524000"/>
            <a:chExt cx="3369425" cy="2366665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592975" y="1524000"/>
              <a:ext cx="3369425" cy="2366665"/>
              <a:chOff x="592975" y="1524000"/>
              <a:chExt cx="3369425" cy="23666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92975" y="1690924"/>
                <a:ext cx="1066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Plant Growth</a:t>
                </a:r>
                <a:endParaRPr lang="en-US" sz="2000" b="1" baseline="-250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643149" y="1524000"/>
                <a:ext cx="2319251" cy="1905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05000" y="3424535"/>
                <a:ext cx="685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 smtClean="0"/>
                  <a:t>Ctl</a:t>
                </a:r>
                <a:endParaRPr lang="en-US" sz="24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71800" y="3429000"/>
                <a:ext cx="670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 smtClean="0"/>
                  <a:t>Trt</a:t>
                </a:r>
                <a:endParaRPr lang="en-US" sz="24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295400" y="2362200"/>
              <a:ext cx="364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baseline="-25000" dirty="0"/>
            </a:p>
          </p:txBody>
        </p:sp>
      </p:grpSp>
      <p:grpSp>
        <p:nvGrpSpPr>
          <p:cNvPr id="2054" name="Group 2053"/>
          <p:cNvGrpSpPr/>
          <p:nvPr/>
        </p:nvGrpSpPr>
        <p:grpSpPr>
          <a:xfrm>
            <a:off x="5029200" y="3505200"/>
            <a:ext cx="2667001" cy="2209800"/>
            <a:chOff x="5029200" y="3505200"/>
            <a:chExt cx="2667001" cy="22098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5744788" y="4343400"/>
              <a:ext cx="195141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029200" y="4118863"/>
                  <a:ext cx="364375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118863"/>
                  <a:ext cx="364375" cy="45313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0000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5728163" y="3505200"/>
              <a:ext cx="1968038" cy="1676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44787" y="5105400"/>
              <a:ext cx="195141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 smtClean="0"/>
                <a:t>A        B        C</a:t>
              </a:r>
              <a:endParaRPr lang="en-US" sz="19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61276" y="5330279"/>
              <a:ext cx="13301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smtClean="0"/>
                <a:t>Species</a:t>
              </a:r>
              <a:endParaRPr lang="en-US" sz="19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80413" y="4145377"/>
              <a:ext cx="364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0</a:t>
              </a:r>
              <a:endParaRPr lang="en-US" sz="2000" baseline="-25000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215193" y="3607713"/>
            <a:ext cx="1709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Mutualism</a:t>
            </a:r>
            <a:endParaRPr lang="en-US" sz="2200" dirty="0"/>
          </a:p>
        </p:txBody>
      </p:sp>
      <p:sp>
        <p:nvSpPr>
          <p:cNvPr id="54" name="TextBox 53"/>
          <p:cNvSpPr txBox="1"/>
          <p:nvPr/>
        </p:nvSpPr>
        <p:spPr>
          <a:xfrm>
            <a:off x="5638800" y="4495800"/>
            <a:ext cx="1709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Antagonism</a:t>
            </a:r>
            <a:endParaRPr lang="en-US" sz="2200" dirty="0"/>
          </a:p>
        </p:txBody>
      </p:sp>
      <p:sp>
        <p:nvSpPr>
          <p:cNvPr id="2053" name="Up Arrow 2052"/>
          <p:cNvSpPr/>
          <p:nvPr/>
        </p:nvSpPr>
        <p:spPr>
          <a:xfrm>
            <a:off x="5943600" y="3697810"/>
            <a:ext cx="309346" cy="64559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flipV="1">
            <a:off x="7162800" y="4343400"/>
            <a:ext cx="309346" cy="64559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8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4" grpId="0"/>
      <p:bldP spid="18" grpId="0"/>
      <p:bldP spid="19" grpId="0"/>
      <p:bldP spid="5" grpId="0" animBg="1"/>
      <p:bldP spid="6" grpId="0"/>
      <p:bldP spid="25" grpId="0"/>
      <p:bldP spid="7" grpId="0" animBg="1"/>
      <p:bldP spid="7" grpId="1" animBg="1"/>
      <p:bldP spid="27" grpId="0" animBg="1"/>
      <p:bldP spid="27" grpId="1" animBg="1"/>
      <p:bldP spid="53" grpId="0"/>
      <p:bldP spid="54" grpId="0"/>
      <p:bldP spid="2053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Design: Enemy Removal Experiment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28600" y="1981200"/>
            <a:ext cx="4191000" cy="4331732"/>
            <a:chOff x="228600" y="1981200"/>
            <a:chExt cx="4191000" cy="4331732"/>
          </a:xfrm>
        </p:grpSpPr>
        <p:sp>
          <p:nvSpPr>
            <p:cNvPr id="5" name="Rectangle 4"/>
            <p:cNvSpPr/>
            <p:nvPr/>
          </p:nvSpPr>
          <p:spPr>
            <a:xfrm>
              <a:off x="457200" y="1981200"/>
              <a:ext cx="3962400" cy="381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2057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" y="2819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3581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4343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5800" y="5105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57200" y="6019800"/>
              <a:ext cx="39624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28600" y="1981200"/>
              <a:ext cx="0" cy="38100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33600" y="59436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9m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2221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8200" y="2983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8200" y="3745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8200" y="4507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8200" y="5269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105400" y="4397276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Within a diversity manipulation experiment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Experiment area fenced for deer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41 plots each with 5 treatments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16 monoculture plots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Foliar fungicide, Insecticide, Soil fungicide, All, Control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43600" y="1981200"/>
            <a:ext cx="2286000" cy="18288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943600" y="4038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34200" y="3962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15000" y="1981200"/>
            <a:ext cx="0" cy="1905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5105400" y="2667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1.5m</a:t>
            </a:r>
            <a:endParaRPr lang="en-US" dirty="0"/>
          </a:p>
        </p:txBody>
      </p:sp>
      <p:sp>
        <p:nvSpPr>
          <p:cNvPr id="24" name="Flowchart: Connector 23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22093" y="6550223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Cedar Creek Ecosystem Science Reserve E244, E245 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77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Design: Enemy Removal Experiment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28600" y="1981200"/>
            <a:ext cx="4191000" cy="4331732"/>
            <a:chOff x="228600" y="1981200"/>
            <a:chExt cx="4191000" cy="4331732"/>
          </a:xfrm>
        </p:grpSpPr>
        <p:sp>
          <p:nvSpPr>
            <p:cNvPr id="5" name="Rectangle 4"/>
            <p:cNvSpPr/>
            <p:nvPr/>
          </p:nvSpPr>
          <p:spPr>
            <a:xfrm>
              <a:off x="457200" y="1981200"/>
              <a:ext cx="3962400" cy="381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2057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" y="2819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3581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4343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5800" y="5105400"/>
              <a:ext cx="609600" cy="609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57200" y="6019800"/>
              <a:ext cx="39624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28600" y="1981200"/>
              <a:ext cx="0" cy="38100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33600" y="59436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9m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2221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8200" y="2983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8200" y="3745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8200" y="4507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8200" y="52694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301734" y="1981200"/>
            <a:ext cx="2927866" cy="2350532"/>
            <a:chOff x="5301734" y="1905000"/>
            <a:chExt cx="2927866" cy="2350532"/>
          </a:xfrm>
        </p:grpSpPr>
        <p:sp>
          <p:nvSpPr>
            <p:cNvPr id="25" name="Rectangle 24"/>
            <p:cNvSpPr/>
            <p:nvPr/>
          </p:nvSpPr>
          <p:spPr>
            <a:xfrm>
              <a:off x="5943600" y="1905000"/>
              <a:ext cx="2286000" cy="18288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5943600" y="3962400"/>
              <a:ext cx="2286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934200" y="3886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715000" y="1905000"/>
              <a:ext cx="0" cy="19050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6200000">
              <a:off x="51054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1.5m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96000" y="2133600"/>
              <a:ext cx="3048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42668" y="2209800"/>
              <a:ext cx="228600" cy="228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142668" y="3124200"/>
              <a:ext cx="228600" cy="228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142668" y="2667000"/>
              <a:ext cx="228600" cy="228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77000" y="2667000"/>
              <a:ext cx="1447800" cy="381000"/>
            </a:xfrm>
            <a:prstGeom prst="rect">
              <a:avLst/>
            </a:prstGeom>
            <a:solidFill>
              <a:srgbClr val="9BBB5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105400" y="471547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Biomass clipped from 1mx10cm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Sorted, dried and weighed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soil cores 2” wide, 30cm deep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Percent cover in 1m x 0.5m of rooted species</a:t>
            </a:r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722093" y="6550223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Cedar Creek Ecosystem Science Reserve E244, E245 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21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731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Plant cover does not change consistently</a:t>
            </a:r>
            <a:endParaRPr lang="en-US" sz="3200" dirty="0"/>
          </a:p>
        </p:txBody>
      </p:sp>
      <p:pic>
        <p:nvPicPr>
          <p:cNvPr id="3" name="Picture 2" descr="Cover response to fungicid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77499"/>
            <a:ext cx="8610600" cy="4326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415910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8532" y="348733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3886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76200" y="6553200"/>
            <a:ext cx="228600" cy="2286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8686800" y="2652232"/>
            <a:ext cx="228600" cy="838200"/>
          </a:xfrm>
          <a:prstGeom prst="upArrow">
            <a:avLst/>
          </a:prstGeom>
          <a:solidFill>
            <a:srgbClr val="3366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8686800" y="3505200"/>
            <a:ext cx="228600" cy="8382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60198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spatial replicates. 6 temporal replicates for most species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" y="651361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628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</TotalTime>
  <Words>1283</Words>
  <Application>Microsoft Office PowerPoint</Application>
  <PresentationFormat>On-screen Show (4:3)</PresentationFormat>
  <Paragraphs>221</Paragraphs>
  <Slides>20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There is Fungus Among Us:  Soil Communities and Plants</vt:lpstr>
      <vt:lpstr>Belowground Processes Influence Aboveground Processes</vt:lpstr>
      <vt:lpstr>Fungus Among Us</vt:lpstr>
      <vt:lpstr>Theoretical Framework of Interactions</vt:lpstr>
      <vt:lpstr>Theoretical Framework: Mutualist vs. Antagonist</vt:lpstr>
      <vt:lpstr>Measurements in a Monoculture</vt:lpstr>
      <vt:lpstr>Study Design: Enemy Removal Experiment</vt:lpstr>
      <vt:lpstr>Study Design: Enemy Removal Experiment</vt:lpstr>
      <vt:lpstr>Plant cover does not change consistently</vt:lpstr>
      <vt:lpstr>Aboveground biomass: No overall or consistent effect</vt:lpstr>
      <vt:lpstr>Root biomass:  No overall or consistent effect</vt:lpstr>
      <vt:lpstr>Theoretical Framework: Multi-Species Interactions</vt:lpstr>
      <vt:lpstr>Measuring Shifts in Species Dominance</vt:lpstr>
      <vt:lpstr>Results: Shifts in Dominance</vt:lpstr>
      <vt:lpstr>So What Does it All Mean?</vt:lpstr>
      <vt:lpstr>What Else Could be Going On Here?</vt:lpstr>
      <vt:lpstr>Acknowledgments</vt:lpstr>
      <vt:lpstr>References</vt:lpstr>
      <vt:lpstr>Theoretical Framework of Interactions</vt:lpstr>
      <vt:lpstr>Measuring Species Specific Fungal Effect in Polyculture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Winnie</dc:creator>
  <cp:lastModifiedBy>Winnie</cp:lastModifiedBy>
  <cp:revision>175</cp:revision>
  <dcterms:created xsi:type="dcterms:W3CDTF">2014-11-30T23:29:19Z</dcterms:created>
  <dcterms:modified xsi:type="dcterms:W3CDTF">2014-12-03T17:26:29Z</dcterms:modified>
</cp:coreProperties>
</file>